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295" autoAdjust="0"/>
    <p:restoredTop sz="94660"/>
  </p:normalViewPr>
  <p:slideViewPr>
    <p:cSldViewPr snapToGrid="0">
      <p:cViewPr varScale="1">
        <p:scale>
          <a:sx n="109" d="100"/>
          <a:sy n="109" d="100"/>
        </p:scale>
        <p:origin x="13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5/11/2022</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5/11/2022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5/11/2022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5/11/2022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5/11/2022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5/11/2022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5/11/2022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5/11/2022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5/11/2022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5/11/2022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5/11/2022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5/11/2022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5/11/2022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5/11/2022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5/11/2022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644285" cy="615553"/>
          </a:xfrm>
          <a:prstGeom prst="rect">
            <a:avLst/>
          </a:prstGeom>
        </p:spPr>
        <p:txBody>
          <a:bodyPr wrap="none">
            <a:spAutoFit/>
          </a:bodyPr>
          <a:lstStyle/>
          <a:p>
            <a:r>
              <a:rPr lang="en-US" sz="1700" b="1" dirty="0">
                <a:solidFill>
                  <a:prstClr val="white"/>
                </a:solidFill>
              </a:rPr>
              <a:t>LMRFC Forecasts Issued Morning of May 11, 2022</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36514" y="1263839"/>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39054" y="3239525"/>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31903" y="2388531"/>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749701" y="1166842"/>
            <a:ext cx="11205784" cy="5078313"/>
          </a:xfrm>
          <a:prstGeom prst="rect">
            <a:avLst/>
          </a:prstGeom>
          <a:noFill/>
        </p:spPr>
        <p:txBody>
          <a:bodyPr wrap="square" rtlCol="0">
            <a:spAutoFit/>
          </a:bodyPr>
          <a:lstStyle/>
          <a:p>
            <a:r>
              <a:rPr lang="en-US" dirty="0">
                <a:solidFill>
                  <a:prstClr val="black"/>
                </a:solidFill>
              </a:rPr>
              <a:t>Significant rises on the middle Mississippi River above the confluence with the Ohio River have already peaked earlier this week.  Minor flooding continues at Cape Girardeau, MO and Thebes, IL but both locations should fall below flood levels by the end of the week. </a:t>
            </a:r>
          </a:p>
          <a:p>
            <a:endParaRPr lang="en-US" dirty="0">
              <a:solidFill>
                <a:prstClr val="black"/>
              </a:solidFill>
            </a:endParaRPr>
          </a:p>
          <a:p>
            <a:r>
              <a:rPr lang="en-US" dirty="0">
                <a:solidFill>
                  <a:prstClr val="black"/>
                </a:solidFill>
              </a:rPr>
              <a:t>Rises are still occurring on the lower Ohio River and Cairo, IL is still forecast to crest slightly above flood stage at 40.5ft for Friday. </a:t>
            </a:r>
          </a:p>
          <a:p>
            <a:endParaRPr lang="en-US" dirty="0">
              <a:solidFill>
                <a:prstClr val="black"/>
              </a:solidFill>
            </a:endParaRPr>
          </a:p>
          <a:p>
            <a:r>
              <a:rPr lang="en-US" dirty="0">
                <a:solidFill>
                  <a:prstClr val="black"/>
                </a:solidFill>
              </a:rPr>
              <a:t>On the lower Mississippi River, rises are occurring from New Madrid, MO to Natchez, MS and the remainder of the lower Mississippi should see rises by this weekend.</a:t>
            </a:r>
          </a:p>
          <a:p>
            <a:endParaRPr lang="en-US" dirty="0">
              <a:solidFill>
                <a:prstClr val="black"/>
              </a:solidFill>
            </a:endParaRPr>
          </a:p>
          <a:p>
            <a:r>
              <a:rPr lang="en-US" dirty="0">
                <a:solidFill>
                  <a:prstClr val="black"/>
                </a:solidFill>
              </a:rPr>
              <a:t>Minor flooding is forecast at Natchez, MS by next weekend and Red River Landing, LA will rise above flood levels this weekend and crest on May 23</a:t>
            </a:r>
            <a:r>
              <a:rPr lang="en-US" baseline="30000" dirty="0">
                <a:solidFill>
                  <a:prstClr val="black"/>
                </a:solidFill>
              </a:rPr>
              <a:t>rd</a:t>
            </a:r>
            <a:r>
              <a:rPr lang="en-US" dirty="0">
                <a:solidFill>
                  <a:prstClr val="black"/>
                </a:solidFill>
              </a:rPr>
              <a:t> near 51.0ft.  </a:t>
            </a:r>
          </a:p>
          <a:p>
            <a:endParaRPr lang="en-US" dirty="0">
              <a:solidFill>
                <a:prstClr val="black"/>
              </a:solidFill>
            </a:endParaRPr>
          </a:p>
          <a:p>
            <a:r>
              <a:rPr lang="en-US" dirty="0">
                <a:solidFill>
                  <a:prstClr val="black"/>
                </a:solidFill>
              </a:rPr>
              <a:t>Crest levels on the lower Mississippi River are expected to be near or slightly higher than what occurred at the end of April and beginning of May.</a:t>
            </a:r>
          </a:p>
          <a:p>
            <a:endParaRPr lang="en-US" dirty="0">
              <a:solidFill>
                <a:prstClr val="black"/>
              </a:solidFill>
            </a:endParaRPr>
          </a:p>
          <a:p>
            <a:r>
              <a:rPr lang="en-US" dirty="0">
                <a:solidFill>
                  <a:prstClr val="black"/>
                </a:solidFill>
              </a:rPr>
              <a:t>The 16 day future rainfall guidance doesn’t show much additional rainfall so guidance levels are similar to the official forecasts for the lower Ohio and lower Mississippi Rivers. </a:t>
            </a:r>
          </a:p>
        </p:txBody>
      </p:sp>
      <p:sp>
        <p:nvSpPr>
          <p:cNvPr id="15" name="Oval 14">
            <a:extLst>
              <a:ext uri="{FF2B5EF4-FFF2-40B4-BE49-F238E27FC236}">
                <a16:creationId xmlns:a16="http://schemas.microsoft.com/office/drawing/2014/main" id="{74994461-6AC5-4775-839E-14BA5B597118}"/>
              </a:ext>
            </a:extLst>
          </p:cNvPr>
          <p:cNvSpPr/>
          <p:nvPr/>
        </p:nvSpPr>
        <p:spPr>
          <a:xfrm>
            <a:off x="238768" y="4823510"/>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Oval 15">
            <a:extLst>
              <a:ext uri="{FF2B5EF4-FFF2-40B4-BE49-F238E27FC236}">
                <a16:creationId xmlns:a16="http://schemas.microsoft.com/office/drawing/2014/main" id="{6F09A667-55F8-407B-9545-D9D558887BB9}"/>
              </a:ext>
            </a:extLst>
          </p:cNvPr>
          <p:cNvSpPr/>
          <p:nvPr/>
        </p:nvSpPr>
        <p:spPr>
          <a:xfrm>
            <a:off x="231903" y="4007125"/>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Oval 16">
            <a:extLst>
              <a:ext uri="{FF2B5EF4-FFF2-40B4-BE49-F238E27FC236}">
                <a16:creationId xmlns:a16="http://schemas.microsoft.com/office/drawing/2014/main" id="{4A1E3805-28B4-43D5-9CAB-B3377352A490}"/>
              </a:ext>
            </a:extLst>
          </p:cNvPr>
          <p:cNvSpPr/>
          <p:nvPr/>
        </p:nvSpPr>
        <p:spPr>
          <a:xfrm>
            <a:off x="236555" y="5656229"/>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May 11 2022 @  11:00 am CDT</a:t>
            </a:r>
          </a:p>
        </p:txBody>
      </p:sp>
      <p:grpSp>
        <p:nvGrpSpPr>
          <p:cNvPr id="52" name="Group 51"/>
          <p:cNvGrpSpPr/>
          <p:nvPr/>
        </p:nvGrpSpPr>
        <p:grpSpPr>
          <a:xfrm>
            <a:off x="1207807" y="1117736"/>
            <a:ext cx="3796304"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27.2’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028700" y="2135753"/>
            <a:ext cx="3892577" cy="949779"/>
            <a:chOff x="461644" y="2806880"/>
            <a:chExt cx="2959017" cy="949779"/>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20.8’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456581" y="3291488"/>
              <a:ext cx="196408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Rises over the next 5 days  </a:t>
              </a:r>
            </a:p>
          </p:txBody>
        </p:sp>
      </p:grpSp>
      <p:grpSp>
        <p:nvGrpSpPr>
          <p:cNvPr id="128" name="Group 127"/>
          <p:cNvGrpSpPr/>
          <p:nvPr/>
        </p:nvGrpSpPr>
        <p:grpSpPr>
          <a:xfrm>
            <a:off x="583829" y="4201425"/>
            <a:ext cx="3767936" cy="1004976"/>
            <a:chOff x="461644" y="2806880"/>
            <a:chExt cx="2754495" cy="1042694"/>
          </a:xfrm>
        </p:grpSpPr>
        <p:sp>
          <p:nvSpPr>
            <p:cNvPr id="129" name="Rounded Rectangle 128"/>
            <p:cNvSpPr/>
            <p:nvPr/>
          </p:nvSpPr>
          <p:spPr>
            <a:xfrm>
              <a:off x="461644" y="2806880"/>
              <a:ext cx="2754495" cy="1042694"/>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8739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44.3’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295689" y="3274142"/>
              <a:ext cx="1885325" cy="478992"/>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Rises and cresting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48.8’ on May 22</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nd</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1446016" y="3136793"/>
            <a:ext cx="3245927" cy="972428"/>
            <a:chOff x="444731" y="2784231"/>
            <a:chExt cx="3156334"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28.7’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560444" y="3155395"/>
              <a:ext cx="1919004"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Rises over the next 5 days </a:t>
              </a:r>
            </a:p>
          </p:txBody>
        </p:sp>
      </p:grpSp>
      <p:grpSp>
        <p:nvGrpSpPr>
          <p:cNvPr id="166" name="Group 165"/>
          <p:cNvGrpSpPr/>
          <p:nvPr/>
        </p:nvGrpSpPr>
        <p:grpSpPr>
          <a:xfrm>
            <a:off x="7426917" y="4227149"/>
            <a:ext cx="4229180" cy="949779"/>
            <a:chOff x="461644" y="2806880"/>
            <a:chExt cx="3314826" cy="949779"/>
          </a:xfrm>
        </p:grpSpPr>
        <p:sp>
          <p:nvSpPr>
            <p:cNvPr id="167" name="Rounded Rectangle 166"/>
            <p:cNvSpPr/>
            <p:nvPr/>
          </p:nvSpPr>
          <p:spPr>
            <a:xfrm>
              <a:off x="461644" y="2806880"/>
              <a:ext cx="3138466"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36.1’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365928" y="3244053"/>
              <a:ext cx="2410542"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Rises and remaining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over the next 5 days </a:t>
              </a:r>
            </a:p>
          </p:txBody>
        </p:sp>
      </p:grpSp>
      <p:sp>
        <p:nvSpPr>
          <p:cNvPr id="188" name="Rectangle 187"/>
          <p:cNvSpPr/>
          <p:nvPr/>
        </p:nvSpPr>
        <p:spPr>
          <a:xfrm>
            <a:off x="5766141" y="448907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78611" y="1592626"/>
            <a:ext cx="1782601"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861684" y="2692888"/>
            <a:ext cx="1435945" cy="13522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702076" y="3525303"/>
            <a:ext cx="1041206" cy="1058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351765" y="4747638"/>
            <a:ext cx="1109412" cy="26096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2" y="1151335"/>
            <a:ext cx="3383333" cy="949779"/>
            <a:chOff x="720724" y="1221920"/>
            <a:chExt cx="3246472" cy="949779"/>
          </a:xfrm>
        </p:grpSpPr>
        <p:sp>
          <p:nvSpPr>
            <p:cNvPr id="272" name="Rounded Rectangle 271"/>
            <p:cNvSpPr/>
            <p:nvPr/>
          </p:nvSpPr>
          <p:spPr>
            <a:xfrm>
              <a:off x="720724" y="1221920"/>
              <a:ext cx="31967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27.4’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883379" y="1730130"/>
              <a:ext cx="2083817"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Rises over the next 5 days</a:t>
              </a:r>
            </a:p>
          </p:txBody>
        </p:sp>
      </p:grpSp>
      <p:grpSp>
        <p:nvGrpSpPr>
          <p:cNvPr id="294" name="Group 293"/>
          <p:cNvGrpSpPr/>
          <p:nvPr/>
        </p:nvGrpSpPr>
        <p:grpSpPr>
          <a:xfrm>
            <a:off x="7780944" y="2168274"/>
            <a:ext cx="3973872" cy="949779"/>
            <a:chOff x="720722" y="1221920"/>
            <a:chExt cx="3259283"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38.6’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1751599" y="1593115"/>
              <a:ext cx="216372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Rises and cresting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40.5’ on May 13</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327" name="Group 326"/>
          <p:cNvGrpSpPr/>
          <p:nvPr/>
        </p:nvGrpSpPr>
        <p:grpSpPr>
          <a:xfrm>
            <a:off x="7631131" y="3187337"/>
            <a:ext cx="4483344"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39.9’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3177308" cy="949779"/>
            <a:chOff x="461644" y="2806880"/>
            <a:chExt cx="2685415" cy="949779"/>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11.1’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470660" y="3193780"/>
              <a:ext cx="1569025"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 fluctuations over the next few days  </a:t>
              </a:r>
            </a:p>
          </p:txBody>
        </p:sp>
      </p:grpSp>
      <p:grpSp>
        <p:nvGrpSpPr>
          <p:cNvPr id="366" name="Group 365"/>
          <p:cNvGrpSpPr/>
          <p:nvPr/>
        </p:nvGrpSpPr>
        <p:grpSpPr>
          <a:xfrm>
            <a:off x="407157" y="5305268"/>
            <a:ext cx="3857585" cy="949779"/>
            <a:chOff x="461644" y="2806880"/>
            <a:chExt cx="2685415"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32.1’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532204" y="3262434"/>
              <a:ext cx="1603775"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Rises and remaining above </a:t>
              </a:r>
            </a:p>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Crest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9008143" y="3647982"/>
            <a:ext cx="289294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Rises and remaining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415327" y="1506635"/>
            <a:ext cx="24227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Rises over the next 5 days reaching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by May 13th</a:t>
            </a:r>
          </a:p>
        </p:txBody>
      </p:sp>
      <p:sp>
        <p:nvSpPr>
          <p:cNvPr id="18" name="Rectangle 17">
            <a:extLst>
              <a:ext uri="{FF2B5EF4-FFF2-40B4-BE49-F238E27FC236}">
                <a16:creationId xmlns:a16="http://schemas.microsoft.com/office/drawing/2014/main" id="{F95B5EAD-E60C-4890-99E0-43EB2D0B08E0}"/>
              </a:ext>
            </a:extLst>
          </p:cNvPr>
          <p:cNvSpPr/>
          <p:nvPr/>
        </p:nvSpPr>
        <p:spPr>
          <a:xfrm>
            <a:off x="8550657" y="3474353"/>
            <a:ext cx="855427"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ACTION</a:t>
            </a:r>
            <a:endParaRPr lang="en-US" dirty="0"/>
          </a:p>
        </p:txBody>
      </p:sp>
      <p:sp>
        <p:nvSpPr>
          <p:cNvPr id="151" name="Rectangle 150">
            <a:extLst>
              <a:ext uri="{FF2B5EF4-FFF2-40B4-BE49-F238E27FC236}">
                <a16:creationId xmlns:a16="http://schemas.microsoft.com/office/drawing/2014/main" id="{F95B5EAD-E60C-4890-99E0-43EB2D0B08E0}"/>
              </a:ext>
            </a:extLst>
          </p:cNvPr>
          <p:cNvSpPr/>
          <p:nvPr/>
        </p:nvSpPr>
        <p:spPr>
          <a:xfrm>
            <a:off x="8364182" y="4499246"/>
            <a:ext cx="774571"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p>
        </p:txBody>
      </p:sp>
      <p:sp>
        <p:nvSpPr>
          <p:cNvPr id="12" name="Rectangle 11"/>
          <p:cNvSpPr/>
          <p:nvPr/>
        </p:nvSpPr>
        <p:spPr>
          <a:xfrm>
            <a:off x="1538987" y="4476213"/>
            <a:ext cx="774571" cy="276999"/>
          </a:xfrm>
          <a:prstGeom prst="rect">
            <a:avLst/>
          </a:prstGeom>
        </p:spPr>
        <p:txBody>
          <a:bodyPr wrap="none">
            <a:spAutoFit/>
          </a:bodyPr>
          <a:lstStyle/>
          <a:p>
            <a:pPr lvl="0"/>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solidFill>
                <a:srgbClr val="FFFF00"/>
              </a:solidFill>
            </a:endParaRPr>
          </a:p>
        </p:txBody>
      </p:sp>
      <p:sp>
        <p:nvSpPr>
          <p:cNvPr id="179" name="Rectangle 178">
            <a:extLst>
              <a:ext uri="{FF2B5EF4-FFF2-40B4-BE49-F238E27FC236}">
                <a16:creationId xmlns:a16="http://schemas.microsoft.com/office/drawing/2014/main" id="{55231EF2-EC96-4A76-9F81-902AA179A553}"/>
              </a:ext>
            </a:extLst>
          </p:cNvPr>
          <p:cNvSpPr/>
          <p:nvPr/>
        </p:nvSpPr>
        <p:spPr>
          <a:xfrm>
            <a:off x="1380046" y="5611865"/>
            <a:ext cx="774571" cy="276999"/>
          </a:xfrm>
          <a:prstGeom prst="rect">
            <a:avLst/>
          </a:prstGeom>
        </p:spPr>
        <p:txBody>
          <a:bodyPr wrap="none">
            <a:spAutoFit/>
          </a:bodyPr>
          <a:lstStyle/>
          <a:p>
            <a:pPr lvl="0"/>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solidFill>
                <a:srgbClr val="FFFF00"/>
              </a:solidFill>
            </a:endParaRPr>
          </a:p>
        </p:txBody>
      </p:sp>
      <p:pic>
        <p:nvPicPr>
          <p:cNvPr id="165" name="Picture 3">
            <a:extLst>
              <a:ext uri="{FF2B5EF4-FFF2-40B4-BE49-F238E27FC236}">
                <a16:creationId xmlns:a16="http://schemas.microsoft.com/office/drawing/2014/main" id="{F5651B37-9A72-4589-8609-E65F6D596C1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18575" y="1654645"/>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0" name="Picture 3">
            <a:extLst>
              <a:ext uri="{FF2B5EF4-FFF2-40B4-BE49-F238E27FC236}">
                <a16:creationId xmlns:a16="http://schemas.microsoft.com/office/drawing/2014/main" id="{77CDD39F-5CDC-4DDE-9D0B-FAEF9D2EEDE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9802" y="162016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4" name="Picture 3">
            <a:extLst>
              <a:ext uri="{FF2B5EF4-FFF2-40B4-BE49-F238E27FC236}">
                <a16:creationId xmlns:a16="http://schemas.microsoft.com/office/drawing/2014/main" id="{03C4C4F1-7413-4777-B827-D4E52AEBBBE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58930" y="2669027"/>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8" name="Picture 3">
            <a:extLst>
              <a:ext uri="{FF2B5EF4-FFF2-40B4-BE49-F238E27FC236}">
                <a16:creationId xmlns:a16="http://schemas.microsoft.com/office/drawing/2014/main" id="{148856A3-396A-476C-A069-791FF35BF16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43283" y="2625433"/>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5" name="Picture 3">
            <a:extLst>
              <a:ext uri="{FF2B5EF4-FFF2-40B4-BE49-F238E27FC236}">
                <a16:creationId xmlns:a16="http://schemas.microsoft.com/office/drawing/2014/main" id="{65EAE2EB-6CA1-46C9-BC02-A6254068441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50296" y="3628467"/>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7" name="Picture 3">
            <a:extLst>
              <a:ext uri="{FF2B5EF4-FFF2-40B4-BE49-F238E27FC236}">
                <a16:creationId xmlns:a16="http://schemas.microsoft.com/office/drawing/2014/main" id="{85A6B2A5-06A1-4527-8F88-E2EB0E22C4F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47532" y="3697893"/>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0" name="Picture 3">
            <a:extLst>
              <a:ext uri="{FF2B5EF4-FFF2-40B4-BE49-F238E27FC236}">
                <a16:creationId xmlns:a16="http://schemas.microsoft.com/office/drawing/2014/main" id="{0EBCD2A5-DD2E-46D7-BE3D-114C28EC098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14717" y="4734776"/>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9" name="Picture 3">
            <a:extLst>
              <a:ext uri="{FF2B5EF4-FFF2-40B4-BE49-F238E27FC236}">
                <a16:creationId xmlns:a16="http://schemas.microsoft.com/office/drawing/2014/main" id="{FCA522EF-2161-4F3E-AA14-C43820A4B3C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2388" y="4729785"/>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 name="Picture 3">
            <a:extLst>
              <a:ext uri="{FF2B5EF4-FFF2-40B4-BE49-F238E27FC236}">
                <a16:creationId xmlns:a16="http://schemas.microsoft.com/office/drawing/2014/main" id="{8CB85CAA-675E-4D07-9CBD-FEA0BF4D360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57805" y="5810284"/>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8" name="Picture 157">
            <a:extLst>
              <a:ext uri="{FF2B5EF4-FFF2-40B4-BE49-F238E27FC236}">
                <a16:creationId xmlns:a16="http://schemas.microsoft.com/office/drawing/2014/main" id="{36B109A4-DB97-48B9-B2B6-86861FC1B375}"/>
              </a:ext>
            </a:extLst>
          </p:cNvPr>
          <p:cNvPicPr>
            <a:picLocks noChangeAspect="1"/>
          </p:cNvPicPr>
          <p:nvPr/>
        </p:nvPicPr>
        <p:blipFill rotWithShape="1">
          <a:blip r:embed="rId7"/>
          <a:srcRect t="-1" b="13987"/>
          <a:stretch/>
        </p:blipFill>
        <p:spPr>
          <a:xfrm>
            <a:off x="8347124" y="5721824"/>
            <a:ext cx="443581" cy="399049"/>
          </a:xfrm>
          <a:prstGeom prst="rect">
            <a:avLst/>
          </a:prstGeom>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14849</TotalTime>
  <Words>469</Words>
  <Application>Microsoft Office PowerPoint</Application>
  <PresentationFormat>Widescreen</PresentationFormat>
  <Paragraphs>78</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697</cp:revision>
  <cp:lastPrinted>2019-06-25T17:36:27Z</cp:lastPrinted>
  <dcterms:created xsi:type="dcterms:W3CDTF">2019-02-26T19:21:25Z</dcterms:created>
  <dcterms:modified xsi:type="dcterms:W3CDTF">2022-05-11T16:16:02Z</dcterms:modified>
</cp:coreProperties>
</file>